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68" r:id="rId3"/>
    <p:sldId id="273" r:id="rId4"/>
    <p:sldId id="270" r:id="rId5"/>
    <p:sldId id="267" r:id="rId6"/>
    <p:sldId id="269" r:id="rId7"/>
    <p:sldId id="275" r:id="rId8"/>
    <p:sldId id="262" r:id="rId9"/>
    <p:sldId id="271" r:id="rId10"/>
    <p:sldId id="272" r:id="rId11"/>
    <p:sldId id="260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56373" autoAdjust="0"/>
  </p:normalViewPr>
  <p:slideViewPr>
    <p:cSldViewPr snapToGrid="0">
      <p:cViewPr varScale="1">
        <p:scale>
          <a:sx n="63" d="100"/>
          <a:sy n="63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4E75C52-1827-4804-BEE8-8DE906AF997F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EB284D6-3A3D-491A-AE11-E50DBD03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Saludos, familias.</a:t>
            </a:r>
          </a:p>
          <a:p>
            <a:endParaRPr lang="es-ES" dirty="0" smtClean="0"/>
          </a:p>
          <a:p>
            <a:r>
              <a:rPr lang="es-ES" dirty="0" smtClean="0"/>
              <a:t>El propósito de este PowerPoint es proporcionarle información sobre la programación de Título I en la escuela de su estudiante, y sus componentes relacionados.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17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Además, los padres de estudiantes de las escuelas Título I tienen el derecho de ser parte del proceso de desarrollo, revisión y mejora de la escuela, incluyendo el desarrollo del Plan de Educación Integral de la escuela y la participación y coordinación de actividades de participación de padres </a:t>
            </a:r>
            <a:r>
              <a:rPr lang="es-ES" dirty="0" smtClean="0"/>
              <a:t>/familia. </a:t>
            </a:r>
            <a:r>
              <a:rPr lang="es-ES" dirty="0" smtClean="0"/>
              <a:t>Finalmente, se anima a los padres </a:t>
            </a:r>
            <a:r>
              <a:rPr lang="es-ES" dirty="0" smtClean="0"/>
              <a:t>/familias </a:t>
            </a:r>
            <a:r>
              <a:rPr lang="es-ES" dirty="0" smtClean="0"/>
              <a:t>a asistir a talleres de </a:t>
            </a:r>
            <a:r>
              <a:rPr lang="es-ES" dirty="0" smtClean="0"/>
              <a:t>participación y a </a:t>
            </a:r>
            <a:r>
              <a:rPr lang="es-ES" dirty="0" smtClean="0"/>
              <a:t>convertirse en </a:t>
            </a:r>
            <a:r>
              <a:rPr lang="es-ES" dirty="0" smtClean="0"/>
              <a:t>participantes </a:t>
            </a:r>
            <a:r>
              <a:rPr lang="es-ES" dirty="0" smtClean="0"/>
              <a:t>en la educación de sus estudiantes.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66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aseline="0" dirty="0" smtClean="0"/>
              <a:t>Le agradecemos su colaboración para brindarle a su estudiante una educación de alta calidad. Para preguntas relacionadas con el Título I, por favor refiérase al director de la escuela de su </a:t>
            </a:r>
            <a:r>
              <a:rPr lang="es-ES" baseline="0" dirty="0" smtClean="0"/>
              <a:t>hijo, </a:t>
            </a:r>
            <a:r>
              <a:rPr lang="es-ES" baseline="0" dirty="0" smtClean="0"/>
              <a:t>o al personal de RCSD listado en esta </a:t>
            </a:r>
            <a:r>
              <a:rPr lang="es-ES" baseline="0" dirty="0" smtClean="0"/>
              <a:t>presentación.</a:t>
            </a:r>
            <a:endParaRPr lang="es-ES" baseline="0" dirty="0" smtClean="0"/>
          </a:p>
          <a:p>
            <a:endParaRPr lang="es-ES" baseline="0" dirty="0" smtClean="0"/>
          </a:p>
          <a:p>
            <a:r>
              <a:rPr lang="es-ES" baseline="0" smtClean="0"/>
              <a:t>Que </a:t>
            </a:r>
            <a:r>
              <a:rPr lang="es-ES" baseline="0" smtClean="0"/>
              <a:t>tengan </a:t>
            </a:r>
            <a:r>
              <a:rPr lang="es-ES" baseline="0" dirty="0" smtClean="0"/>
              <a:t>un gran día.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42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Título I es la financiación proporcionada por el Departamento de Educación de los Estados Unidos, con el fin de garantizar que todos los estudiantes, independientemente de los niveles de ingresos, tienen acceso a una educación de alta calidad. Se deriva de la Ley de Educación Primaria y Secundaria, ESEA, que fue promulgada en 1965 para aumentar la equidad en los programas nacionales de educación. ESEA fue reautorizada como No </a:t>
            </a:r>
            <a:r>
              <a:rPr lang="es-ES" dirty="0" err="1" smtClean="0"/>
              <a:t>Child</a:t>
            </a:r>
            <a:r>
              <a:rPr lang="es-ES" dirty="0" smtClean="0"/>
              <a:t> </a:t>
            </a:r>
            <a:r>
              <a:rPr lang="es-ES" dirty="0" err="1" smtClean="0"/>
              <a:t>Left</a:t>
            </a:r>
            <a:r>
              <a:rPr lang="es-ES" dirty="0" smtClean="0"/>
              <a:t> </a:t>
            </a:r>
            <a:r>
              <a:rPr lang="es-ES" dirty="0" err="1" smtClean="0"/>
              <a:t>Behind</a:t>
            </a:r>
            <a:r>
              <a:rPr lang="es-ES" dirty="0" smtClean="0"/>
              <a:t> en 2001, y luego fue reautorizada nuevamente en 2015 bajo la administración de Obama, esta vez titulada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Student</a:t>
            </a:r>
            <a:r>
              <a:rPr lang="es-ES" dirty="0" smtClean="0"/>
              <a:t> </a:t>
            </a:r>
            <a:r>
              <a:rPr lang="es-ES" dirty="0" err="1" smtClean="0"/>
              <a:t>Succeed</a:t>
            </a:r>
            <a:r>
              <a:rPr lang="es-ES" dirty="0" smtClean="0"/>
              <a:t> </a:t>
            </a:r>
            <a:r>
              <a:rPr lang="es-ES" dirty="0" err="1" smtClean="0"/>
              <a:t>Act</a:t>
            </a:r>
            <a:r>
              <a:rPr lang="es-ES" dirty="0" smtClean="0"/>
              <a:t>, o ESSA.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28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Una escuela recibe financiamiento del Título I dependiendo de su tasa de pobreza, la cual se calcula usando la información del censo y los números de pobreza. Las escuelas con una tasa de pobreza del 40% o mayor son elegibles para implementar un programa de Título I en toda la escuela, implementando actividades escolares dirigidas a cerrar la brecha de logro entre estudiantes en riesgo y aquellos estudiantes que </a:t>
            </a:r>
            <a:r>
              <a:rPr lang="es-ES" dirty="0" smtClean="0"/>
              <a:t>se</a:t>
            </a:r>
            <a:r>
              <a:rPr lang="es-ES" baseline="0" dirty="0" smtClean="0"/>
              <a:t> desempeñan</a:t>
            </a:r>
            <a:r>
              <a:rPr lang="es-ES" dirty="0" smtClean="0"/>
              <a:t> al </a:t>
            </a:r>
            <a:r>
              <a:rPr lang="es-ES" dirty="0" smtClean="0"/>
              <a:t>nivel de grado. El 100% de las escuelas en el Distrito Escolar de la Ciudad de Rochester operan programas de Título I en toda la escuela y reciben fondos del Título I para apoyar actividades de mejoramiento escolar.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11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fondos del Título I deben ser implementados bajo las siguientes reglas: los gastos deben ser razonables y necesarios para llevar a cabo las metas del plan de mejoramiento de la escuela, los gastos deben ayudar a la escuela a cumplir sus metas de mejoramiento y </a:t>
            </a:r>
            <a:r>
              <a:rPr lang="es-ES" dirty="0" smtClean="0"/>
              <a:t>más </a:t>
            </a:r>
            <a:r>
              <a:rPr lang="es-ES" dirty="0" smtClean="0"/>
              <a:t>allá de lo que se requiere para recibir como instrucción básica.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02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Las escuelas de Título I deben cumplir con las siguientes regulaciones: la escuela debe integrar y utilizar un equipo de planificación escolar, la escuela debe hacer esfuerzos para reclutar y mantener maestros altamente </a:t>
            </a:r>
            <a:r>
              <a:rPr lang="es-ES" dirty="0" smtClean="0"/>
              <a:t>calificados.</a:t>
            </a:r>
            <a:r>
              <a:rPr lang="es-ES" baseline="0" dirty="0" smtClean="0"/>
              <a:t> L</a:t>
            </a:r>
            <a:r>
              <a:rPr lang="es-ES" dirty="0" smtClean="0"/>
              <a:t>a </a:t>
            </a:r>
            <a:r>
              <a:rPr lang="es-ES" dirty="0" smtClean="0"/>
              <a:t>escuela debe promover el compromiso de los padres, la escuela debe conducir </a:t>
            </a:r>
            <a:r>
              <a:rPr lang="es-ES" dirty="0" smtClean="0"/>
              <a:t>una revisión anual de su plan de mejora. La </a:t>
            </a:r>
            <a:r>
              <a:rPr lang="es-ES" dirty="0" smtClean="0"/>
              <a:t>escuela debe proporcionar asistencia adicional a los estudiantes, por ejemplo, en la forma de AIS, </a:t>
            </a:r>
            <a:r>
              <a:rPr lang="es-ES" dirty="0" err="1" smtClean="0"/>
              <a:t>RtI</a:t>
            </a:r>
            <a:r>
              <a:rPr lang="es-ES" dirty="0" smtClean="0"/>
              <a:t> o la oportunidad de instrucción </a:t>
            </a:r>
            <a:r>
              <a:rPr lang="es-ES" dirty="0" smtClean="0"/>
              <a:t>extendida.</a:t>
            </a:r>
            <a:r>
              <a:rPr lang="es-ES" baseline="0" dirty="0" smtClean="0"/>
              <a:t> L</a:t>
            </a:r>
            <a:r>
              <a:rPr lang="es-ES" dirty="0" smtClean="0"/>
              <a:t>a </a:t>
            </a:r>
            <a:r>
              <a:rPr lang="es-ES" dirty="0" smtClean="0"/>
              <a:t>escuela debe demostrar la comunicación entre todas las partes interesadas, especialmente los padres, con respecto a la mejora y el progreso de la supervisión </a:t>
            </a:r>
            <a:r>
              <a:rPr lang="es-ES" dirty="0" smtClean="0"/>
              <a:t>de </a:t>
            </a:r>
            <a:r>
              <a:rPr lang="es-ES" dirty="0" smtClean="0"/>
              <a:t>la programación educativa de los estudiantes.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77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Una de las áreas requeridas para cumplir con el Título I es que las escuelas deben proporcionar a los estudiantes en riesgo apoyo adicional, particularmente en materias básicas. Esto se puede hacer a través de los Servicios de Intervención </a:t>
            </a:r>
            <a:r>
              <a:rPr lang="es-ES" dirty="0" smtClean="0"/>
              <a:t>Académica (AIS), </a:t>
            </a:r>
            <a:r>
              <a:rPr lang="es-ES" dirty="0" smtClean="0"/>
              <a:t>o el marco de la Respuesta a la </a:t>
            </a:r>
            <a:r>
              <a:rPr lang="es-ES" dirty="0" smtClean="0"/>
              <a:t>Intervención (</a:t>
            </a:r>
            <a:r>
              <a:rPr lang="es-ES" dirty="0" err="1" smtClean="0"/>
              <a:t>RtI</a:t>
            </a:r>
            <a:r>
              <a:rPr lang="es-ES" dirty="0" smtClean="0"/>
              <a:t>). </a:t>
            </a:r>
            <a:r>
              <a:rPr lang="es-ES" dirty="0" smtClean="0"/>
              <a:t>Estos programas pueden tener lugar durante el día escolar, o después del horario escolar, incluso durante los fines de semana o durante el verano. Los fondos del Título I pueden usarse para contratar maestros para proveer estos servicios, así como para comprar suplementos académicos </a:t>
            </a:r>
            <a:r>
              <a:rPr lang="es-ES" dirty="0" smtClean="0"/>
              <a:t>para </a:t>
            </a:r>
            <a:r>
              <a:rPr lang="es-ES" dirty="0" smtClean="0"/>
              <a:t>apoyar esta instrucción.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24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En los programas de Título I, como AIS o </a:t>
            </a:r>
            <a:r>
              <a:rPr lang="es-ES" dirty="0" err="1" smtClean="0"/>
              <a:t>RtI</a:t>
            </a:r>
            <a:r>
              <a:rPr lang="es-ES" dirty="0" smtClean="0"/>
              <a:t>, la instrucción está diseñada para satisfacer las necesidades específicas del estudiante. Las escuelas son responsables de supervisar el progreso de los estudiantes que participan en AIS o </a:t>
            </a:r>
            <a:r>
              <a:rPr lang="es-ES" dirty="0" err="1" smtClean="0"/>
              <a:t>RtI</a:t>
            </a:r>
            <a:r>
              <a:rPr lang="es-ES" dirty="0" smtClean="0"/>
              <a:t> y comunicar este progreso a los padres. Los programas AIS o </a:t>
            </a:r>
            <a:r>
              <a:rPr lang="es-ES" dirty="0" err="1" smtClean="0"/>
              <a:t>RtI</a:t>
            </a:r>
            <a:r>
              <a:rPr lang="es-ES" dirty="0" smtClean="0"/>
              <a:t> financiados con Título I deben ser proporcionados además de la programación académica regular.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5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Área 3 del cumplimiento del Título I, se refiere a la Participación del Padre / Familia.</a:t>
            </a:r>
          </a:p>
          <a:p>
            <a:endParaRPr lang="es-ES" dirty="0" smtClean="0"/>
          </a:p>
          <a:p>
            <a:r>
              <a:rPr lang="es-ES" dirty="0" smtClean="0"/>
              <a:t>Los componentes del cumplimiento en esta área incluyen la existencia de un grupo de padres, tales como PTA o PTO, en la escuela, un pacto entre la escuela y los padres desarrollado en asociación con los padres y </a:t>
            </a:r>
            <a:r>
              <a:rPr lang="es-ES" dirty="0" smtClean="0"/>
              <a:t>anunciado </a:t>
            </a:r>
            <a:r>
              <a:rPr lang="es-ES" dirty="0" smtClean="0"/>
              <a:t>públicamente, notificación a los padres de la participación de sus estudiantes en AIS o </a:t>
            </a:r>
            <a:r>
              <a:rPr lang="es-ES" dirty="0" err="1" smtClean="0"/>
              <a:t>RtI</a:t>
            </a:r>
            <a:r>
              <a:rPr lang="es-ES" dirty="0" smtClean="0"/>
              <a:t>, Una política de participación de los padres a nivel de </a:t>
            </a:r>
            <a:r>
              <a:rPr lang="es-ES" dirty="0" smtClean="0"/>
              <a:t>edificio </a:t>
            </a:r>
            <a:r>
              <a:rPr lang="es-ES" dirty="0" smtClean="0"/>
              <a:t>y finalmente, la </a:t>
            </a:r>
            <a:r>
              <a:rPr lang="es-ES" dirty="0" smtClean="0"/>
              <a:t>solicitud </a:t>
            </a:r>
            <a:r>
              <a:rPr lang="es-ES" dirty="0" smtClean="0"/>
              <a:t>de los padres sobre el uso de los fondos del Título I a nivel de la escuela.</a:t>
            </a:r>
          </a:p>
          <a:p>
            <a:endParaRPr lang="es-ES" dirty="0" smtClean="0"/>
          </a:p>
          <a:p>
            <a:r>
              <a:rPr lang="es-ES" dirty="0" smtClean="0"/>
              <a:t>Por favor vea a un miembro del personal en la escuela de su </a:t>
            </a:r>
            <a:r>
              <a:rPr lang="es-ES" dirty="0" smtClean="0"/>
              <a:t>hijo </a:t>
            </a:r>
            <a:r>
              <a:rPr lang="es-ES" dirty="0" smtClean="0"/>
              <a:t>para recibir información sobre cómo puede involucrarse en el desarrollo de estos componentes.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55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padres de estudiantes que participan en programas de Título I tienen derecho a lo siguiente: se les debe dar información sobre el Título I (como la contenida en esta presentación) de manera oportuna y en un idioma que entiendan, tienen derecho a solicitar </a:t>
            </a:r>
            <a:r>
              <a:rPr lang="es-ES" dirty="0" smtClean="0"/>
              <a:t>las </a:t>
            </a:r>
            <a:r>
              <a:rPr lang="es-ES" dirty="0" smtClean="0"/>
              <a:t>calificaciones profesionales del maestro de su </a:t>
            </a:r>
            <a:r>
              <a:rPr lang="es-ES" dirty="0" smtClean="0"/>
              <a:t>hijo, </a:t>
            </a:r>
            <a:r>
              <a:rPr lang="es-ES" dirty="0" smtClean="0"/>
              <a:t>deben ser notificados si su </a:t>
            </a:r>
            <a:r>
              <a:rPr lang="es-ES" dirty="0" smtClean="0"/>
              <a:t>hijo </a:t>
            </a:r>
            <a:r>
              <a:rPr lang="es-ES" dirty="0" smtClean="0"/>
              <a:t>no ha sido enseñado por 4 o más semanas </a:t>
            </a:r>
            <a:r>
              <a:rPr lang="es-ES" dirty="0" smtClean="0"/>
              <a:t>consecutivas por un maestro</a:t>
            </a:r>
            <a:r>
              <a:rPr lang="es-ES" baseline="0" dirty="0" smtClean="0"/>
              <a:t> no altamente calificado</a:t>
            </a:r>
            <a:r>
              <a:rPr lang="es-ES" dirty="0" smtClean="0"/>
              <a:t>, </a:t>
            </a:r>
            <a:r>
              <a:rPr lang="es-ES" dirty="0" smtClean="0"/>
              <a:t>deben ser notificados del nivel académico de su </a:t>
            </a:r>
            <a:r>
              <a:rPr lang="es-ES" dirty="0" smtClean="0"/>
              <a:t>hijo </a:t>
            </a:r>
            <a:r>
              <a:rPr lang="es-ES" dirty="0" smtClean="0"/>
              <a:t>en las evaluaciones del estado de Nueva York y el progreso </a:t>
            </a:r>
            <a:r>
              <a:rPr lang="es-ES" dirty="0" smtClean="0"/>
              <a:t>en </a:t>
            </a:r>
            <a:r>
              <a:rPr lang="es-ES" dirty="0" smtClean="0"/>
              <a:t>programas AIS o </a:t>
            </a:r>
            <a:r>
              <a:rPr lang="es-ES" dirty="0" err="1" smtClean="0"/>
              <a:t>RtI</a:t>
            </a:r>
            <a:r>
              <a:rPr lang="es-ES" dirty="0" smtClean="0"/>
              <a:t>, y finalmente, deben ser notificados de la existencia del </a:t>
            </a:r>
            <a:r>
              <a:rPr lang="es-ES" dirty="0" smtClean="0"/>
              <a:t>Plan de Opciones de </a:t>
            </a:r>
            <a:r>
              <a:rPr lang="es-ES" dirty="0" smtClean="0"/>
              <a:t>la Escuela </a:t>
            </a:r>
            <a:r>
              <a:rPr lang="es-ES" dirty="0" smtClean="0"/>
              <a:t>Pública. </a:t>
            </a:r>
            <a:r>
              <a:rPr lang="es-ES" dirty="0" smtClean="0"/>
              <a:t>Bajo este plan, los padres / familias que tienen estudiantes matriculados en una escuela de enfoque o prioridad tienen el derecho de solicitar que su estudiante sea transferido a una escuela de RCSD en buen estado. </a:t>
            </a:r>
            <a:r>
              <a:rPr lang="es-ES" dirty="0" smtClean="0"/>
              <a:t>Las Cartas de Elección de Escuelas Públicas, </a:t>
            </a:r>
            <a:r>
              <a:rPr lang="es-ES" dirty="0" smtClean="0"/>
              <a:t>que describen este proceso, se envían a las familias a mediados de agosto.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284D6-3A3D-491A-AE11-E50DBD03FA1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45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1930-041F-4528-85FB-879B4EE5AD5C}" type="datetime1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10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FF02F-9EE3-4CA7-9641-D9BAE358F189}" type="datetime1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55ED-F6A4-4AEF-A4EC-48FD6143DF0B}" type="datetime1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3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20BD-453D-44CF-864C-A8013B870310}" type="datetime1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7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12D18-E365-4803-B4EA-54032B7A93D5}" type="datetime1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03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5572-ECFE-4058-9B45-632B97AE72D6}" type="datetime1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36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2024A-D8AE-4484-B6F7-82874ED005D2}" type="datetime1">
              <a:rPr lang="en-US" smtClean="0"/>
              <a:t>6/16/2017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437A6-B5E7-46EB-B3CD-253F8EEF84C9}" type="datetime1">
              <a:rPr lang="en-US" smtClean="0"/>
              <a:t>6/16/2017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2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48C8-3869-42D9-B7CC-EAC95CE3ED68}" type="datetime1">
              <a:rPr lang="en-US" smtClean="0"/>
              <a:t>6/16/2017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8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DB72EB3-12C3-4B69-A63B-741116180326}" type="datetime1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0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1BB5-7EA9-469E-B7FA-45D7B03656B0}" type="datetime1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C95D83-C11C-4B38-BE70-5295B1CEDB12}" type="datetime1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71A0E0-0F4B-4932-B058-4B8906AB045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71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arrie.pecor@rcsdk12.or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maria.fisher@rcsdk12.org" TargetMode="External"/><Relationship Id="rId4" Type="http://schemas.openxmlformats.org/officeDocument/2006/relationships/hyperlink" Target="mailto:eva.thomas@rcsdk12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6000" b="1" dirty="0"/>
              <a:t>Título I: </a:t>
            </a:r>
            <a:r>
              <a:rPr lang="es-ES" sz="6000" b="1" dirty="0" smtClean="0"/>
              <a:t/>
            </a:r>
            <a:br>
              <a:rPr lang="es-ES" sz="6000" b="1" dirty="0" smtClean="0"/>
            </a:br>
            <a:r>
              <a:rPr lang="es-ES" sz="4800" b="1" dirty="0" smtClean="0"/>
              <a:t>Reunión </a:t>
            </a:r>
            <a:r>
              <a:rPr lang="es-ES" sz="4800" b="1" dirty="0"/>
              <a:t>de Padres y Familias</a:t>
            </a:r>
            <a:endParaRPr lang="en-US" sz="4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433" y="1105319"/>
            <a:ext cx="3064747" cy="306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4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53"/>
    </mc:Choice>
    <mc:Fallback xmlns="">
      <p:transition spd="slow" advTm="1425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Derechos de los Padres en los Programas de Título 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17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PR" sz="2800" dirty="0" smtClean="0"/>
              <a:t>Tienen derecho a participar en el desarrollo, revisión y mejora de los programas del Título 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PR" sz="2800" dirty="0" smtClean="0"/>
              <a:t>Desarrollo de los Planes Escolares </a:t>
            </a:r>
            <a:r>
              <a:rPr lang="es-PR" sz="2800" dirty="0"/>
              <a:t>I</a:t>
            </a:r>
            <a:r>
              <a:rPr lang="es-PR" sz="2800" dirty="0" smtClean="0"/>
              <a:t>ndividuales (SCEP)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PR" sz="2800" dirty="0" smtClean="0"/>
              <a:t>Entrenamiento de </a:t>
            </a:r>
            <a:r>
              <a:rPr lang="es-PR" sz="2800" dirty="0"/>
              <a:t>Padres /</a:t>
            </a:r>
            <a:r>
              <a:rPr lang="es-PR" sz="2800" dirty="0" smtClean="0"/>
              <a:t>Talleres de </a:t>
            </a:r>
            <a:r>
              <a:rPr lang="es-PR" sz="2800" dirty="0" smtClean="0"/>
              <a:t>Actividades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PR" dirty="0" smtClean="0"/>
              <a:t>Centralizados</a:t>
            </a:r>
            <a:r>
              <a:rPr lang="es-PR" dirty="0" smtClean="0"/>
              <a:t>- A cargo de la Oficina de Participación de los Padres (OPE)</a:t>
            </a:r>
            <a:endParaRPr lang="es-PR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s-PR" sz="1800" dirty="0" smtClean="0"/>
              <a:t>Eventos basados en edificios (por ejemplo: "Desempaquetando el núcleo común", conferencias dirigidas por estudiantes, etc.)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PR" sz="2800" dirty="0" smtClean="0"/>
              <a:t>Se les anima a asistir a talleres de participación de padres / familia ya hacer preguntas sobre la educación de sus estudiantes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12"/>
    </mc:Choice>
    <mc:Fallback xmlns="">
      <p:transition spd="slow" advTm="3261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b="1" dirty="0" smtClean="0"/>
              <a:t>¿Preguntas?</a:t>
            </a:r>
            <a:endParaRPr lang="es-P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Carrie Pecor</a:t>
            </a:r>
            <a:r>
              <a:rPr lang="en-US" dirty="0" smtClean="0"/>
              <a:t>, Director </a:t>
            </a:r>
            <a:r>
              <a:rPr lang="en-US" dirty="0"/>
              <a:t>of Program Accountability</a:t>
            </a:r>
          </a:p>
          <a:p>
            <a:r>
              <a:rPr lang="en-US" dirty="0" smtClean="0">
                <a:hlinkClick r:id="rId3"/>
              </a:rPr>
              <a:t>carrie.pecor@rcsdk12.org</a:t>
            </a:r>
            <a:endParaRPr lang="en-US" dirty="0"/>
          </a:p>
          <a:p>
            <a:r>
              <a:rPr lang="en-US" dirty="0" smtClean="0"/>
              <a:t>585-262-8483</a:t>
            </a:r>
            <a:endParaRPr lang="en-US" dirty="0"/>
          </a:p>
          <a:p>
            <a:r>
              <a:rPr lang="en-US" b="1" i="1" dirty="0" smtClean="0"/>
              <a:t>Eva Thomas</a:t>
            </a:r>
            <a:r>
              <a:rPr lang="en-US" dirty="0" smtClean="0"/>
              <a:t>, Senior Director of Youth Development and Family Services</a:t>
            </a:r>
          </a:p>
          <a:p>
            <a:r>
              <a:rPr lang="en-US" dirty="0" smtClean="0">
                <a:hlinkClick r:id="rId4"/>
              </a:rPr>
              <a:t>eva.thomas@rcsdk12.org</a:t>
            </a:r>
            <a:endParaRPr lang="en-US" dirty="0" smtClean="0"/>
          </a:p>
          <a:p>
            <a:r>
              <a:rPr lang="en-US" dirty="0" smtClean="0"/>
              <a:t>585-262-8514</a:t>
            </a:r>
          </a:p>
          <a:p>
            <a:r>
              <a:rPr lang="en-US" b="1" i="1" dirty="0" smtClean="0"/>
              <a:t>Maria Fisher</a:t>
            </a:r>
            <a:r>
              <a:rPr lang="en-US" dirty="0" smtClean="0"/>
              <a:t>, Parent Engagement Coordinator</a:t>
            </a:r>
          </a:p>
          <a:p>
            <a:r>
              <a:rPr lang="en-US" dirty="0">
                <a:hlinkClick r:id="rId5"/>
              </a:rPr>
              <a:t>m</a:t>
            </a:r>
            <a:r>
              <a:rPr lang="en-US" dirty="0" smtClean="0">
                <a:hlinkClick r:id="rId5"/>
              </a:rPr>
              <a:t>aria.fisher@rcsdk12.org</a:t>
            </a:r>
            <a:endParaRPr lang="en-US" dirty="0" smtClean="0"/>
          </a:p>
          <a:p>
            <a:r>
              <a:rPr lang="en-US" dirty="0" smtClean="0"/>
              <a:t>585-262-8362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47914" y="3097886"/>
            <a:ext cx="3060457" cy="306655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1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35"/>
    </mc:Choice>
    <mc:Fallback xmlns="">
      <p:transition spd="slow" advTm="1973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b="1" dirty="0" smtClean="0"/>
              <a:t>¿Qué es Titulo I?</a:t>
            </a:r>
            <a:endParaRPr lang="es-P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Parte A –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800" dirty="0"/>
              <a:t>Ley de Educación Primaria y Secundaria, 1965?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sz="2800" dirty="0"/>
              <a:t>Provisión de programas complementarios a las escuelas para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ES" sz="2200" dirty="0"/>
              <a:t>Programas de apoyo para estudiantes en riesgo;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ES" sz="2200" dirty="0"/>
              <a:t>Asegurar que todos los estudiantes tengan la oportunidad de recibir una educación de alta calidad;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s-ES" sz="2200" dirty="0"/>
              <a:t>Promover la participación y compromiso de la familia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9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118"/>
    </mc:Choice>
    <mc:Fallback xmlns="">
      <p:transition spd="slow" advTm="4411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¿Qué es Titulo I?</a:t>
            </a:r>
            <a:endParaRPr lang="es-P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160" y="1921934"/>
            <a:ext cx="10820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ES" sz="2800" dirty="0"/>
              <a:t>La designación para el Título I se calculó utilizando </a:t>
            </a:r>
            <a:r>
              <a:rPr lang="es-ES" sz="2800" dirty="0" smtClean="0"/>
              <a:t>proporción</a:t>
            </a:r>
            <a:r>
              <a:rPr lang="es-ES" sz="2800" dirty="0" smtClean="0"/>
              <a:t> </a:t>
            </a:r>
            <a:r>
              <a:rPr lang="es-ES" sz="2800" dirty="0"/>
              <a:t>de ingresos, la información censal y los números de pobreza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s-ES" sz="2800" dirty="0"/>
              <a:t>El 100% de las escuelas </a:t>
            </a:r>
            <a:r>
              <a:rPr lang="es-ES" sz="2800" dirty="0" smtClean="0"/>
              <a:t>de RCSD </a:t>
            </a:r>
            <a:r>
              <a:rPr lang="es-ES" sz="2800" dirty="0"/>
              <a:t>son escuelas Título I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s-PR" sz="2800" dirty="0" smtClean="0"/>
              <a:t>Programa de toda la Escuela vs. Programa de Asistencia Dirigida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200" dirty="0" smtClean="0"/>
              <a:t>La </a:t>
            </a:r>
            <a:r>
              <a:rPr lang="es-ES" sz="2200" dirty="0"/>
              <a:t>elegibilidad del programa escolar requiere un 40% de tasa de pobreza; La tasa más baja de pobreza escolar de la RCSD en SY1516 fue 62%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2200" dirty="0"/>
              <a:t>Los estudiantes no necesitan ser de bajos ingresos para participar en programas de Título 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7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546"/>
    </mc:Choice>
    <mc:Fallback xmlns="">
      <p:transition spd="slow" advTm="4354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Administración de </a:t>
            </a:r>
            <a:r>
              <a:rPr lang="es-ES" b="1" dirty="0" smtClean="0"/>
              <a:t>Becas</a:t>
            </a:r>
            <a:r>
              <a:rPr lang="es-ES" b="1" dirty="0" smtClean="0"/>
              <a:t> </a:t>
            </a:r>
            <a:r>
              <a:rPr lang="es-ES" b="1" dirty="0"/>
              <a:t>de </a:t>
            </a:r>
            <a:r>
              <a:rPr lang="es-ES" b="1" dirty="0" smtClean="0"/>
              <a:t>Título 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R" sz="2800" b="1" dirty="0" smtClean="0"/>
              <a:t>Reglas básicas: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800" dirty="0" smtClean="0"/>
              <a:t>Los </a:t>
            </a:r>
            <a:r>
              <a:rPr lang="es-ES" sz="2800" dirty="0"/>
              <a:t>gastos deben ser razonables, ordinarios y necesarios para cumplir los objetivos de la </a:t>
            </a:r>
            <a:r>
              <a:rPr lang="es-ES" sz="2800" dirty="0" smtClean="0"/>
              <a:t>beca</a:t>
            </a:r>
            <a:endParaRPr lang="es-ES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s-ES" sz="2800" dirty="0"/>
              <a:t>Admisible bajo la intención de la </a:t>
            </a:r>
            <a:r>
              <a:rPr lang="es-ES" sz="2800" dirty="0" smtClean="0"/>
              <a:t>beca</a:t>
            </a:r>
            <a:endParaRPr lang="es-ES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s-ES" sz="2800" dirty="0"/>
              <a:t>Debe complementar, no suplantar, los servicios de instrucción proporcionados a los estudiantes en las escuelas de bajos ingresos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2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57"/>
    </mc:Choice>
    <mc:Fallback xmlns="">
      <p:transition spd="slow" advTm="3195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363200" cy="1450757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Áreas</a:t>
            </a:r>
            <a:r>
              <a:rPr lang="en-US" b="1" dirty="0"/>
              <a:t> de </a:t>
            </a:r>
            <a:r>
              <a:rPr lang="en-US" b="1" dirty="0" err="1"/>
              <a:t>Título</a:t>
            </a:r>
            <a:r>
              <a:rPr lang="en-US" b="1" dirty="0"/>
              <a:t> </a:t>
            </a:r>
            <a:r>
              <a:rPr lang="en-US" b="1" dirty="0"/>
              <a:t>I </a:t>
            </a:r>
            <a:r>
              <a:rPr lang="en-US" b="1" dirty="0" err="1"/>
              <a:t>R</a:t>
            </a:r>
            <a:r>
              <a:rPr lang="en-US" b="1" dirty="0" err="1" smtClean="0"/>
              <a:t>equeridas</a:t>
            </a:r>
            <a:r>
              <a:rPr lang="en-US" b="1" dirty="0" smtClean="0"/>
              <a:t> para </a:t>
            </a:r>
            <a:r>
              <a:rPr lang="en-US" b="1" dirty="0" err="1"/>
              <a:t>C</a:t>
            </a:r>
            <a:r>
              <a:rPr lang="en-US" b="1" dirty="0" err="1" smtClean="0"/>
              <a:t>umplimiento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/>
              <a:t>(</a:t>
            </a:r>
            <a:r>
              <a:rPr lang="en-US" sz="3600" b="1" dirty="0" err="1"/>
              <a:t>Basado</a:t>
            </a:r>
            <a:r>
              <a:rPr lang="en-US" sz="3600" b="1" dirty="0"/>
              <a:t> </a:t>
            </a:r>
            <a:r>
              <a:rPr lang="en-US" sz="3600" b="1" dirty="0" err="1"/>
              <a:t>en</a:t>
            </a:r>
            <a:r>
              <a:rPr lang="en-US" sz="3600" b="1" dirty="0"/>
              <a:t> la </a:t>
            </a:r>
            <a:r>
              <a:rPr lang="en-US" sz="3600" b="1" dirty="0" err="1"/>
              <a:t>E</a:t>
            </a:r>
            <a:r>
              <a:rPr lang="en-US" sz="3600" b="1" dirty="0" err="1" smtClean="0"/>
              <a:t>scuela</a:t>
            </a:r>
            <a:r>
              <a:rPr lang="en-US" sz="3600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s-PR" sz="2400" b="1" dirty="0" smtClean="0"/>
              <a:t>ÁREA 1: </a:t>
            </a:r>
            <a:r>
              <a:rPr lang="es-PR" sz="2400" dirty="0" smtClean="0"/>
              <a:t>Equipo de Planificación Basado en la Escuela (SBPT)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R" sz="2400" b="1" dirty="0" smtClean="0"/>
              <a:t>ÁREA 2: </a:t>
            </a:r>
            <a:r>
              <a:rPr lang="es-PR" sz="2400" dirty="0" smtClean="0"/>
              <a:t>Desarrollo Profesional / Maestros Altamente </a:t>
            </a:r>
            <a:r>
              <a:rPr lang="es-PR" sz="2400" dirty="0"/>
              <a:t>C</a:t>
            </a:r>
            <a:r>
              <a:rPr lang="es-PR" sz="2400" dirty="0" smtClean="0"/>
              <a:t>alificados (HQT)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R" sz="2400" b="1" dirty="0" smtClean="0"/>
              <a:t>ÁREA 3: </a:t>
            </a:r>
            <a:r>
              <a:rPr lang="es-PR" sz="2400" dirty="0" smtClean="0"/>
              <a:t>Participación de Padres / Familia / Compromiso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R" sz="2400" b="1" dirty="0" smtClean="0"/>
              <a:t>ÁREA 4: </a:t>
            </a:r>
            <a:r>
              <a:rPr lang="es-PR" sz="2400" dirty="0" smtClean="0"/>
              <a:t>Revisión Anual del Programa Escolar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R" sz="2400" b="1" dirty="0" smtClean="0"/>
              <a:t>ÁREA 5: </a:t>
            </a:r>
            <a:r>
              <a:rPr lang="es-PR" sz="2400" dirty="0" smtClean="0"/>
              <a:t>Asistencia Adicional (AIS / </a:t>
            </a:r>
            <a:r>
              <a:rPr lang="es-PR" sz="2400" dirty="0" err="1" smtClean="0"/>
              <a:t>RtI</a:t>
            </a:r>
            <a:r>
              <a:rPr lang="es-PR" sz="2400" dirty="0" smtClean="0"/>
              <a:t> / Día Extendido)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PR" sz="2400" b="1" dirty="0" smtClean="0"/>
              <a:t>ÁREA 6: </a:t>
            </a:r>
            <a:r>
              <a:rPr lang="es-PR" sz="2400" dirty="0" smtClean="0"/>
              <a:t>Comunicación / Compartir con Maestros y Padres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1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788"/>
    </mc:Choice>
    <mc:Fallback xmlns="">
      <p:transition spd="slow" advTm="5978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/>
              <a:t>Cumplimiento de Título I </a:t>
            </a:r>
            <a:r>
              <a:rPr lang="pt-BR" sz="3100" b="1" dirty="0" smtClean="0"/>
              <a:t>(Basado en la Escuela) </a:t>
            </a:r>
            <a:r>
              <a:rPr lang="pt-BR" sz="4400" b="1" dirty="0"/>
              <a:t/>
            </a:r>
            <a:br>
              <a:rPr lang="pt-BR" sz="4400" b="1" dirty="0"/>
            </a:br>
            <a:r>
              <a:rPr lang="pt-BR" sz="4400" b="1" dirty="0" smtClean="0"/>
              <a:t>Área </a:t>
            </a:r>
            <a:r>
              <a:rPr lang="pt-BR" sz="4400" b="1" dirty="0"/>
              <a:t>5</a:t>
            </a:r>
            <a:r>
              <a:rPr lang="en-US" sz="4400" b="1" dirty="0" smtClean="0"/>
              <a:t>  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s-PR" sz="2800" b="1" dirty="0" smtClean="0"/>
              <a:t>ÁREA 5: Asistencia </a:t>
            </a:r>
            <a:r>
              <a:rPr lang="es-PR" sz="2800" b="1" dirty="0" smtClean="0"/>
              <a:t>A</a:t>
            </a:r>
            <a:r>
              <a:rPr lang="es-PR" sz="2800" b="1" dirty="0" smtClean="0"/>
              <a:t>dicional (AIS/</a:t>
            </a:r>
            <a:r>
              <a:rPr lang="es-PR" sz="2800" b="1" dirty="0" err="1" smtClean="0"/>
              <a:t>RtI</a:t>
            </a:r>
            <a:r>
              <a:rPr lang="es-PR" sz="2800" b="1" dirty="0" smtClean="0"/>
              <a:t>)</a:t>
            </a:r>
          </a:p>
          <a:p>
            <a:pPr marL="0" indent="0">
              <a:buNone/>
            </a:pPr>
            <a:r>
              <a:rPr lang="es-PR" sz="2800" dirty="0" smtClean="0"/>
              <a:t>Programación para matemáticas, lectura, estudios sociales y/o programas de ciencias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PR" sz="2800" dirty="0" smtClean="0"/>
              <a:t>Durante el día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PR" sz="2800" dirty="0" smtClean="0"/>
              <a:t>Después de la escuela / fin de semana / verano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PR" sz="2800" dirty="0" smtClean="0"/>
              <a:t>Suministros /materiales suplementarios para apoyar estos programas</a:t>
            </a:r>
            <a:endParaRPr lang="es-P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1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08"/>
    </mc:Choice>
    <mc:Fallback xmlns="">
      <p:transition spd="slow" advTm="3940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b="1" dirty="0" smtClean="0"/>
              <a:t>Área 5 – Asistencia </a:t>
            </a:r>
            <a:r>
              <a:rPr lang="es-PR" b="1" dirty="0" smtClean="0"/>
              <a:t>A</a:t>
            </a:r>
            <a:r>
              <a:rPr lang="es-PR" b="1" dirty="0" smtClean="0"/>
              <a:t>dicional (AIS/</a:t>
            </a:r>
            <a:r>
              <a:rPr lang="es-PR" b="1" dirty="0" err="1" smtClean="0"/>
              <a:t>RtI</a:t>
            </a:r>
            <a:r>
              <a:rPr lang="es-PR" b="1" dirty="0" smtClean="0"/>
              <a:t>)</a:t>
            </a:r>
            <a:endParaRPr lang="es-P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R" sz="2800" b="1" dirty="0" smtClean="0"/>
              <a:t>¿Cómo luce AIS/</a:t>
            </a:r>
            <a:r>
              <a:rPr lang="es-PR" sz="2800" b="1" dirty="0" err="1" smtClean="0"/>
              <a:t>RtI</a:t>
            </a:r>
            <a:r>
              <a:rPr lang="es-PR" sz="2800" b="1" dirty="0" smtClean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PR" sz="2400" dirty="0" smtClean="0"/>
              <a:t>Enfoque en la necesidad individual del estudiante</a:t>
            </a:r>
            <a:br>
              <a:rPr lang="es-PR" sz="2400" dirty="0" smtClean="0"/>
            </a:br>
            <a:endParaRPr lang="es-PR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PR" sz="2400" dirty="0" smtClean="0"/>
              <a:t>Seguimiento continuo del progreso del estudiante, comunicación del progreso del estudiante al padre /familia</a:t>
            </a:r>
            <a:br>
              <a:rPr lang="es-PR" sz="2400" dirty="0" smtClean="0"/>
            </a:br>
            <a:endParaRPr lang="es-PR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PR" sz="2400" dirty="0" smtClean="0"/>
              <a:t>Además de la programación académica regular</a:t>
            </a:r>
            <a:endParaRPr lang="es-PR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957"/>
    </mc:Choice>
    <mc:Fallback xmlns="">
      <p:transition spd="slow" advTm="2895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Cumplimiento</a:t>
            </a:r>
            <a:r>
              <a:rPr lang="en-US" b="1" dirty="0"/>
              <a:t> del </a:t>
            </a:r>
            <a:r>
              <a:rPr lang="en-US" b="1" dirty="0" err="1"/>
              <a:t>Título</a:t>
            </a:r>
            <a:r>
              <a:rPr lang="en-US" b="1" dirty="0"/>
              <a:t> </a:t>
            </a:r>
            <a:r>
              <a:rPr lang="en-US" sz="3600" b="1" dirty="0"/>
              <a:t>(</a:t>
            </a:r>
            <a:r>
              <a:rPr lang="en-US" sz="3600" b="1" dirty="0" err="1"/>
              <a:t>Basado</a:t>
            </a:r>
            <a:r>
              <a:rPr lang="en-US" sz="3600" b="1" dirty="0"/>
              <a:t> </a:t>
            </a:r>
            <a:r>
              <a:rPr lang="en-US" sz="3600" b="1" dirty="0" err="1"/>
              <a:t>en</a:t>
            </a:r>
            <a:r>
              <a:rPr lang="en-US" sz="3600" b="1" dirty="0"/>
              <a:t> la </a:t>
            </a:r>
            <a:r>
              <a:rPr lang="en-US" sz="3600" b="1" dirty="0" err="1"/>
              <a:t>Escuela</a:t>
            </a:r>
            <a:r>
              <a:rPr lang="en-US" sz="3600" b="1" dirty="0"/>
              <a:t>)</a:t>
            </a:r>
            <a:r>
              <a:rPr lang="en-US" b="1" dirty="0"/>
              <a:t> </a:t>
            </a:r>
            <a:r>
              <a:rPr lang="en-US" b="1" dirty="0" smtClean="0"/>
              <a:t>-</a:t>
            </a:r>
            <a:r>
              <a:rPr lang="en-US" b="1" dirty="0" err="1" smtClean="0"/>
              <a:t>Área</a:t>
            </a:r>
            <a:r>
              <a:rPr lang="en-US" b="1" dirty="0" smtClean="0"/>
              <a:t> </a:t>
            </a:r>
            <a:r>
              <a:rPr lang="en-US" b="1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194" y="1737360"/>
            <a:ext cx="10058400" cy="4567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/>
              <a:t>ÁREA 3</a:t>
            </a:r>
            <a:r>
              <a:rPr lang="en-US" sz="2800" b="1" dirty="0" smtClean="0"/>
              <a:t>: </a:t>
            </a:r>
            <a:r>
              <a:rPr lang="es-ES" sz="2800" b="1" dirty="0"/>
              <a:t>Participación de los </a:t>
            </a:r>
            <a:r>
              <a:rPr lang="es-ES" sz="2800" b="1" dirty="0" smtClean="0"/>
              <a:t>Padres /Compromiso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/>
              <a:t>Existencia de un grupo de padres (p. </a:t>
            </a:r>
            <a:r>
              <a:rPr lang="es-ES" sz="2800" dirty="0" smtClean="0"/>
              <a:t>Ej.: </a:t>
            </a:r>
            <a:r>
              <a:rPr lang="es-ES" sz="2800" dirty="0"/>
              <a:t>PTO, PTA ... etc</a:t>
            </a:r>
            <a:r>
              <a:rPr lang="es-ES" sz="2800" dirty="0" smtClean="0"/>
              <a:t>.)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/>
              <a:t>Pacto entre la escuela y los padres (debe ser publicado en el sitio web de la </a:t>
            </a:r>
            <a:r>
              <a:rPr lang="es-ES" sz="2800" dirty="0" smtClean="0"/>
              <a:t>escuela)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 smtClean="0"/>
              <a:t>Política </a:t>
            </a:r>
            <a:r>
              <a:rPr lang="es-ES" sz="2800" dirty="0"/>
              <a:t>de </a:t>
            </a:r>
            <a:r>
              <a:rPr lang="es-ES" sz="2800" dirty="0" smtClean="0"/>
              <a:t>Participación </a:t>
            </a:r>
            <a:r>
              <a:rPr lang="es-ES" sz="2800" dirty="0"/>
              <a:t>de los </a:t>
            </a:r>
            <a:r>
              <a:rPr lang="es-ES" sz="2800" dirty="0" smtClean="0"/>
              <a:t>Padres </a:t>
            </a:r>
            <a:r>
              <a:rPr lang="es-ES" sz="2800" dirty="0"/>
              <a:t>B</a:t>
            </a:r>
            <a:r>
              <a:rPr lang="es-ES" sz="2800" dirty="0" smtClean="0"/>
              <a:t>asada </a:t>
            </a:r>
            <a:r>
              <a:rPr lang="es-ES" sz="2800" dirty="0"/>
              <a:t>en </a:t>
            </a:r>
            <a:r>
              <a:rPr lang="es-ES" sz="2800" dirty="0" smtClean="0"/>
              <a:t>el Edificio </a:t>
            </a:r>
            <a:r>
              <a:rPr lang="es-ES" sz="2800" dirty="0"/>
              <a:t>(puede adoptar la política de RCSD</a:t>
            </a:r>
            <a:r>
              <a:rPr lang="es-ES" sz="2800" dirty="0" smtClean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2800" dirty="0"/>
              <a:t>Notificaciones de programas de Título I ofrecidos en </a:t>
            </a:r>
            <a:r>
              <a:rPr lang="es-ES" sz="2800" dirty="0" smtClean="0"/>
              <a:t>la</a:t>
            </a:r>
            <a:r>
              <a:rPr lang="es-ES" sz="2800" dirty="0" smtClean="0"/>
              <a:t> </a:t>
            </a:r>
            <a:r>
              <a:rPr lang="es-ES" sz="2800" dirty="0"/>
              <a:t>escuela (AIS </a:t>
            </a:r>
            <a:r>
              <a:rPr lang="es-ES" sz="2800" dirty="0" smtClean="0"/>
              <a:t>/</a:t>
            </a:r>
            <a:r>
              <a:rPr lang="es-ES" sz="2800" dirty="0" err="1" smtClean="0"/>
              <a:t>RtI</a:t>
            </a:r>
            <a:r>
              <a:rPr lang="es-ES" sz="2800" dirty="0"/>
              <a:t>)</a:t>
            </a:r>
            <a:endParaRPr lang="en-US" sz="2600" dirty="0"/>
          </a:p>
          <a:p>
            <a:pPr lvl="1">
              <a:buFont typeface="Wingdings" panose="05000000000000000000" pitchFamily="2" charset="2"/>
              <a:buChar char="Ø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26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26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0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926"/>
    </mc:Choice>
    <mc:Fallback xmlns="">
      <p:transition spd="slow" advTm="4692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6603"/>
            <a:ext cx="10241280" cy="1450757"/>
          </a:xfrm>
        </p:spPr>
        <p:txBody>
          <a:bodyPr>
            <a:normAutofit/>
          </a:bodyPr>
          <a:lstStyle/>
          <a:p>
            <a:r>
              <a:rPr lang="es-ES" sz="4000" b="1" dirty="0"/>
              <a:t>Derechos de los Padres en los Programas de Título I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14746"/>
            <a:ext cx="10546080" cy="42879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smtClean="0"/>
              <a:t>Padres: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600" dirty="0"/>
              <a:t>Deben recibir información sobre el Título I de manera oportuna y en un idioma que entiendan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600" dirty="0"/>
              <a:t>Tienen derecho a solicitar las calificaciones profesionales del maestro de su hijo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600" dirty="0"/>
              <a:t>Debe ser notificado si su </a:t>
            </a:r>
            <a:r>
              <a:rPr lang="es-ES" sz="2600" dirty="0" smtClean="0"/>
              <a:t>hijo</a:t>
            </a:r>
            <a:r>
              <a:rPr lang="es-ES" sz="2600" dirty="0" smtClean="0"/>
              <a:t> </a:t>
            </a:r>
            <a:r>
              <a:rPr lang="es-ES" sz="2600" dirty="0"/>
              <a:t>ha sido enseñado por un profesor no altamente calificado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ES" sz="2600" dirty="0"/>
              <a:t>Deben ser notificados del nivel académico de su </a:t>
            </a:r>
            <a:r>
              <a:rPr lang="es-ES" sz="2600" dirty="0" smtClean="0"/>
              <a:t>hijo</a:t>
            </a:r>
            <a:r>
              <a:rPr lang="es-ES" sz="2600" dirty="0" smtClean="0"/>
              <a:t> </a:t>
            </a:r>
            <a:r>
              <a:rPr lang="es-ES" sz="2600" dirty="0"/>
              <a:t>en las Evaluaciones Académicas Estatales y </a:t>
            </a:r>
            <a:r>
              <a:rPr lang="es-ES" sz="2600" dirty="0" smtClean="0"/>
              <a:t>su</a:t>
            </a:r>
            <a:r>
              <a:rPr lang="es-ES" sz="2600" dirty="0" smtClean="0"/>
              <a:t> </a:t>
            </a:r>
            <a:r>
              <a:rPr lang="es-ES" sz="2600" dirty="0"/>
              <a:t>progreso en AIS </a:t>
            </a:r>
            <a:r>
              <a:rPr lang="es-ES" sz="2600" dirty="0" smtClean="0"/>
              <a:t>/</a:t>
            </a:r>
            <a:r>
              <a:rPr lang="es-ES" sz="2600" dirty="0" err="1" smtClean="0"/>
              <a:t>RtI</a:t>
            </a:r>
            <a:endParaRPr lang="es-ES" sz="2600" dirty="0"/>
          </a:p>
          <a:p>
            <a:pPr>
              <a:buFont typeface="Wingdings" panose="05000000000000000000" pitchFamily="2" charset="2"/>
              <a:buChar char="v"/>
            </a:pPr>
            <a:r>
              <a:rPr lang="es-ES" sz="2600" dirty="0"/>
              <a:t>Debe ser notificado de la existencia del plan de Opción de Escuela Pública del </a:t>
            </a:r>
            <a:r>
              <a:rPr lang="es-ES" sz="2600" dirty="0" smtClean="0"/>
              <a:t>  Distrito </a:t>
            </a:r>
            <a:endParaRPr lang="en-US" sz="26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Estado de </a:t>
            </a:r>
            <a:r>
              <a:rPr lang="en-US" sz="2200" dirty="0" err="1"/>
              <a:t>rendición</a:t>
            </a:r>
            <a:r>
              <a:rPr lang="en-US" sz="2200" dirty="0"/>
              <a:t> de </a:t>
            </a:r>
            <a:r>
              <a:rPr lang="en-US" sz="2200" dirty="0" err="1"/>
              <a:t>cuentas</a:t>
            </a:r>
            <a:endParaRPr lang="en-US" sz="2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200" dirty="0"/>
              <a:t>Cartas </a:t>
            </a:r>
            <a:r>
              <a:rPr lang="en-US" sz="2200" dirty="0" err="1"/>
              <a:t>enviadas</a:t>
            </a:r>
            <a:r>
              <a:rPr lang="en-US" sz="2200" dirty="0"/>
              <a:t> a </a:t>
            </a:r>
            <a:r>
              <a:rPr lang="en-US" sz="2200" dirty="0" err="1"/>
              <a:t>mediados</a:t>
            </a:r>
            <a:r>
              <a:rPr lang="en-US" sz="2200" dirty="0"/>
              <a:t> de </a:t>
            </a:r>
            <a:r>
              <a:rPr lang="en-US" sz="2200" dirty="0" err="1"/>
              <a:t>agosto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 by:  Carrie Pecor, Director of Program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9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859"/>
    </mc:Choice>
    <mc:Fallback xmlns="">
      <p:transition spd="slow" advTm="6885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999</TotalTime>
  <Words>1631</Words>
  <Application>Microsoft Office PowerPoint</Application>
  <PresentationFormat>Widescreen</PresentationFormat>
  <Paragraphs>117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Courier New</vt:lpstr>
      <vt:lpstr>Wingdings</vt:lpstr>
      <vt:lpstr>Retrospect</vt:lpstr>
      <vt:lpstr>Título I:  Reunión de Padres y Familias</vt:lpstr>
      <vt:lpstr>¿Qué es Titulo I?</vt:lpstr>
      <vt:lpstr>¿Qué es Titulo I?</vt:lpstr>
      <vt:lpstr>Administración de Becas de Título I</vt:lpstr>
      <vt:lpstr>Áreas de Título I Requeridas para Cumplimiento (Basado en la Escuela)</vt:lpstr>
      <vt:lpstr>Cumplimiento de Título I (Basado en la Escuela)  Área 5  </vt:lpstr>
      <vt:lpstr>Área 5 – Asistencia Adicional (AIS/RtI)</vt:lpstr>
      <vt:lpstr>Cumplimiento del Título (Basado en la Escuela) -Área 3</vt:lpstr>
      <vt:lpstr>Derechos de los Padres en los Programas de Título I</vt:lpstr>
      <vt:lpstr>Derechos de los Padres en los Programas de Título I</vt:lpstr>
      <vt:lpstr>¿Preguntas?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NYSED Title I Coordinated Monitoring Visit in RCSD</dc:title>
  <dc:creator>Pecor, Carrie</dc:creator>
  <cp:lastModifiedBy>Mora, Jose A</cp:lastModifiedBy>
  <cp:revision>102</cp:revision>
  <cp:lastPrinted>2017-02-15T23:22:45Z</cp:lastPrinted>
  <dcterms:created xsi:type="dcterms:W3CDTF">2017-01-09T17:33:59Z</dcterms:created>
  <dcterms:modified xsi:type="dcterms:W3CDTF">2017-06-16T13:58:08Z</dcterms:modified>
</cp:coreProperties>
</file>